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2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BA1F"/>
    <a:srgbClr val="F5F54D"/>
    <a:srgbClr val="FF9933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618" y="-2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3.xml"/><Relationship Id="rId3" Type="http://schemas.openxmlformats.org/officeDocument/2006/relationships/image" Target="../media/image2.jpeg"/><Relationship Id="rId7" Type="http://schemas.openxmlformats.org/officeDocument/2006/relationships/slide" Target="../slides/slide2.xml"/><Relationship Id="rId12" Type="http://schemas.openxmlformats.org/officeDocument/2006/relationships/slide" Target="../slides/slide5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slide" Target="../slides/slide4.xml"/><Relationship Id="rId5" Type="http://schemas.openxmlformats.org/officeDocument/2006/relationships/image" Target="../media/image4.jpeg"/><Relationship Id="rId10" Type="http://schemas.openxmlformats.org/officeDocument/2006/relationships/slide" Target="../slides/slide6.xml"/><Relationship Id="rId4" Type="http://schemas.openxmlformats.org/officeDocument/2006/relationships/image" Target="../media/image3.jpeg"/><Relationship Id="rId9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276350"/>
            <a:ext cx="6248400" cy="3867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ku-mengalami-depresi-dan-inilah-yang-aku-ingin-kamu-tahu-art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6800" cy="1066800"/>
          </a:xfrm>
          <a:prstGeom prst="rect">
            <a:avLst/>
          </a:prstGeom>
        </p:spPr>
      </p:pic>
      <p:pic>
        <p:nvPicPr>
          <p:cNvPr id="9" name="Picture 8" descr="aku-mengalami-depresi-dan-inilah-yang-aku-ingin-kamu-tahu-art-01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66800" y="0"/>
            <a:ext cx="1143000" cy="1066800"/>
          </a:xfrm>
          <a:prstGeom prst="rect">
            <a:avLst/>
          </a:prstGeom>
        </p:spPr>
      </p:pic>
      <p:pic>
        <p:nvPicPr>
          <p:cNvPr id="10" name="Picture 9" descr="aku-mengalami-depresi-dan-inilah-yang-aku-ingin-kamu-tahu-art-01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352800" y="0"/>
            <a:ext cx="1143000" cy="1066800"/>
          </a:xfrm>
          <a:prstGeom prst="rect">
            <a:avLst/>
          </a:prstGeom>
        </p:spPr>
      </p:pic>
      <p:pic>
        <p:nvPicPr>
          <p:cNvPr id="11" name="Picture 10" descr="aku-mengalami-depresi-dan-inilah-yang-aku-ingin-kamu-tahu-art-01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209800" y="0"/>
            <a:ext cx="1143000" cy="1066800"/>
          </a:xfrm>
          <a:prstGeom prst="rect">
            <a:avLst/>
          </a:prstGeom>
        </p:spPr>
      </p:pic>
      <p:pic>
        <p:nvPicPr>
          <p:cNvPr id="12" name="Picture 11" descr="aku-mengalami-depresi-dan-inilah-yang-aku-ingin-kamu-tahu-art-01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495800" y="0"/>
            <a:ext cx="1143000" cy="1047750"/>
          </a:xfrm>
          <a:prstGeom prst="rect">
            <a:avLst/>
          </a:prstGeom>
        </p:spPr>
      </p:pic>
      <p:pic>
        <p:nvPicPr>
          <p:cNvPr id="13" name="Picture 12" descr="aku-mengalami-depresi-dan-inilah-yang-aku-ingin-kamu-tahu-art-01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5638800" y="0"/>
            <a:ext cx="1219200" cy="1047750"/>
          </a:xfrm>
          <a:prstGeom prst="rect">
            <a:avLst/>
          </a:prstGeom>
        </p:spPr>
      </p:pic>
      <p:pic>
        <p:nvPicPr>
          <p:cNvPr id="14" name="Picture 13" descr="aku-mengalami-depresi-dan-inilah-yang-aku-ingin-kamu-tahu-art-01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858000" y="0"/>
            <a:ext cx="1143000" cy="1047750"/>
          </a:xfrm>
          <a:prstGeom prst="rect">
            <a:avLst/>
          </a:prstGeom>
        </p:spPr>
      </p:pic>
      <p:pic>
        <p:nvPicPr>
          <p:cNvPr id="15" name="Picture 14" descr="aku-mengalami-depresi-dan-inilah-yang-aku-ingin-kamu-tahu-art-01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001000" y="0"/>
            <a:ext cx="1143000" cy="104775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0"/>
            <a:ext cx="9144000" cy="10477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contourW="12700" prstMaterial="translucentPowder">
            <a:bevelT h="63500"/>
            <a:contourClr>
              <a:schemeClr val="accent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0"/>
            <a:ext cx="9144000" cy="2857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8610600" y="89535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Welcome to My </a:t>
            </a:r>
            <a:r>
              <a:rPr lang="en-US" b="1" dirty="0" smtClean="0">
                <a:solidFill>
                  <a:schemeClr val="tx1"/>
                </a:solidFill>
              </a:rPr>
              <a:t>PowerPoint Abnormal</a:t>
            </a:r>
            <a:r>
              <a:rPr lang="en-US" b="1" baseline="0" dirty="0" smtClean="0">
                <a:solidFill>
                  <a:schemeClr val="tx1"/>
                </a:solidFill>
              </a:rPr>
              <a:t> </a:t>
            </a:r>
            <a:r>
              <a:rPr lang="en-US" b="1" baseline="0" dirty="0" err="1" smtClean="0">
                <a:solidFill>
                  <a:schemeClr val="tx1"/>
                </a:solidFill>
              </a:rPr>
              <a:t>Physichology</a:t>
            </a:r>
            <a:r>
              <a:rPr lang="en-US" b="1" baseline="0" dirty="0" smtClean="0">
                <a:solidFill>
                  <a:schemeClr val="tx1"/>
                </a:solidFill>
              </a:rPr>
              <a:t> </a:t>
            </a:r>
            <a:r>
              <a:rPr lang="en-US" b="1" baseline="0" dirty="0" smtClean="0">
                <a:solidFill>
                  <a:schemeClr val="tx1"/>
                </a:solidFill>
                <a:sym typeface="Wingdings" pitchFamily="2" charset="2"/>
              </a:rPr>
              <a:t>(: 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23" name="Picture 22" descr="ia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114800" y="0"/>
            <a:ext cx="838200" cy="838200"/>
          </a:xfrm>
          <a:prstGeom prst="rect">
            <a:avLst/>
          </a:prstGeom>
        </p:spPr>
      </p:pic>
      <p:sp>
        <p:nvSpPr>
          <p:cNvPr id="24" name="TextBox 23"/>
          <p:cNvSpPr txBox="1"/>
          <p:nvPr userDrawn="1"/>
        </p:nvSpPr>
        <p:spPr>
          <a:xfrm>
            <a:off x="2438400" y="678418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Arial Rounded MT Bold" pitchFamily="34" charset="0"/>
              </a:rPr>
              <a:t>Institut</a:t>
            </a:r>
            <a:r>
              <a:rPr lang="en-US" baseline="0" dirty="0" smtClean="0">
                <a:latin typeface="Arial Rounded MT Bold" pitchFamily="34" charset="0"/>
              </a:rPr>
              <a:t> Agama Islam </a:t>
            </a:r>
            <a:r>
              <a:rPr lang="en-US" baseline="0" dirty="0" err="1" smtClean="0">
                <a:latin typeface="Arial Rounded MT Bold" pitchFamily="34" charset="0"/>
              </a:rPr>
              <a:t>Negeri</a:t>
            </a:r>
            <a:r>
              <a:rPr lang="en-US" baseline="0" dirty="0" smtClean="0">
                <a:latin typeface="Arial Rounded MT Bold" pitchFamily="34" charset="0"/>
              </a:rPr>
              <a:t> Metro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0" y="1276350"/>
            <a:ext cx="1447800" cy="38671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 userDrawn="1"/>
        </p:nvSpPr>
        <p:spPr>
          <a:xfrm>
            <a:off x="7696200" y="1276350"/>
            <a:ext cx="1447800" cy="3867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hlinkClick r:id="rId7" action="ppaction://hlinksldjump"/>
          </p:cNvPr>
          <p:cNvSpPr/>
          <p:nvPr userDrawn="1"/>
        </p:nvSpPr>
        <p:spPr>
          <a:xfrm>
            <a:off x="76200" y="1657350"/>
            <a:ext cx="1295400" cy="4572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Gangguan</a:t>
            </a:r>
            <a:r>
              <a:rPr lang="en-US" b="1" baseline="0" dirty="0" smtClean="0">
                <a:solidFill>
                  <a:schemeClr val="bg1"/>
                </a:solidFill>
              </a:rPr>
              <a:t> Mood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9" name="Rounded Rectangle 28">
            <a:hlinkClick r:id="rId8" action="ppaction://hlinksldjump"/>
          </p:cNvPr>
          <p:cNvSpPr/>
          <p:nvPr userDrawn="1"/>
        </p:nvSpPr>
        <p:spPr>
          <a:xfrm>
            <a:off x="76200" y="2343150"/>
            <a:ext cx="1295400" cy="4572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Depresi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1" name="Picture 30" descr="gambar-kartun-muslimah-6.jp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7924800" y="1352550"/>
            <a:ext cx="990600" cy="99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Right Arrow 34">
            <a:hlinkClick r:id="rId10" action="ppaction://hlinksldjump"/>
          </p:cNvPr>
          <p:cNvSpPr/>
          <p:nvPr userDrawn="1"/>
        </p:nvSpPr>
        <p:spPr>
          <a:xfrm>
            <a:off x="8001000" y="4629150"/>
            <a:ext cx="990600" cy="514350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End</a:t>
            </a:r>
            <a:r>
              <a:rPr lang="en-US" b="1" baseline="0" dirty="0" smtClean="0"/>
              <a:t> </a:t>
            </a:r>
            <a:endParaRPr lang="en-US" b="1" dirty="0"/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7772400" y="2266950"/>
            <a:ext cx="1295400" cy="1550551"/>
            <a:chOff x="7772400" y="2266950"/>
            <a:chExt cx="1295400" cy="1550551"/>
          </a:xfrm>
        </p:grpSpPr>
        <p:sp>
          <p:nvSpPr>
            <p:cNvPr id="32" name="Rectangle 31"/>
            <p:cNvSpPr/>
            <p:nvPr userDrawn="1"/>
          </p:nvSpPr>
          <p:spPr>
            <a:xfrm>
              <a:off x="7772400" y="2266950"/>
              <a:ext cx="1295400" cy="1524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848600" y="2343150"/>
              <a:ext cx="1143000" cy="304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 smtClean="0"/>
                <a:t>Profil</a:t>
              </a:r>
              <a:r>
                <a:rPr lang="en-US" b="1" dirty="0" smtClean="0"/>
                <a:t> </a:t>
              </a:r>
              <a:endParaRPr lang="en-US" b="1" dirty="0"/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7772400" y="2647950"/>
              <a:ext cx="129540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1400" dirty="0" smtClean="0"/>
                <a:t> </a:t>
              </a:r>
              <a:r>
                <a:rPr lang="en-US" sz="1400" dirty="0" err="1" smtClean="0"/>
                <a:t>Reeza</a:t>
              </a:r>
              <a:r>
                <a:rPr lang="en-US" sz="1400" baseline="0" dirty="0" smtClean="0"/>
                <a:t> </a:t>
              </a:r>
              <a:r>
                <a:rPr lang="en-US" sz="1400" baseline="0" dirty="0" err="1" smtClean="0"/>
                <a:t>Juwita</a:t>
              </a:r>
              <a:endParaRPr lang="en-US" sz="1400" baseline="0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1400" baseline="0" dirty="0" smtClean="0"/>
                <a:t> 1703020024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1400" baseline="0" dirty="0" smtClean="0"/>
                <a:t> </a:t>
              </a:r>
              <a:r>
                <a:rPr lang="en-US" sz="1400" baseline="0" dirty="0" err="1" smtClean="0"/>
                <a:t>Bimbingan</a:t>
              </a:r>
              <a:endParaRPr lang="en-US" sz="1400" baseline="0" dirty="0" smtClean="0"/>
            </a:p>
            <a:p>
              <a:pPr>
                <a:buFont typeface="Arial" pitchFamily="34" charset="0"/>
                <a:buNone/>
              </a:pPr>
              <a:r>
                <a:rPr lang="en-US" sz="1400" baseline="0" dirty="0" smtClean="0"/>
                <a:t>   </a:t>
              </a:r>
              <a:r>
                <a:rPr lang="en-US" sz="1400" baseline="0" dirty="0" err="1" smtClean="0"/>
                <a:t>Penyuluhan</a:t>
              </a:r>
              <a:endParaRPr lang="en-US" sz="1400" baseline="0" dirty="0" smtClean="0"/>
            </a:p>
            <a:p>
              <a:pPr>
                <a:buFont typeface="Arial" pitchFamily="34" charset="0"/>
                <a:buNone/>
              </a:pPr>
              <a:r>
                <a:rPr lang="en-US" sz="1400" baseline="0" dirty="0" smtClean="0"/>
                <a:t>   Islam</a:t>
              </a:r>
              <a:endParaRPr lang="en-US" sz="1400" dirty="0"/>
            </a:p>
          </p:txBody>
        </p:sp>
      </p:grpSp>
      <p:sp>
        <p:nvSpPr>
          <p:cNvPr id="37" name="Rounded Rectangle 36">
            <a:hlinkClick r:id="rId11" action="ppaction://hlinksldjump"/>
          </p:cNvPr>
          <p:cNvSpPr/>
          <p:nvPr userDrawn="1"/>
        </p:nvSpPr>
        <p:spPr>
          <a:xfrm>
            <a:off x="76200" y="3028950"/>
            <a:ext cx="1295400" cy="4572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Mania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8" name="Rounded Rectangle 37">
            <a:hlinkClick r:id="rId12" action="ppaction://hlinksldjump"/>
          </p:cNvPr>
          <p:cNvSpPr/>
          <p:nvPr userDrawn="1"/>
        </p:nvSpPr>
        <p:spPr>
          <a:xfrm>
            <a:off x="76200" y="3714750"/>
            <a:ext cx="1295400" cy="4572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Bipolar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9" name="Action Button: Home 38">
            <a:hlinkClick r:id="" action="ppaction://hlinkshowjump?jump=firstslide" highlightClick="1"/>
          </p:cNvPr>
          <p:cNvSpPr/>
          <p:nvPr userDrawn="1"/>
        </p:nvSpPr>
        <p:spPr>
          <a:xfrm>
            <a:off x="381000" y="4419600"/>
            <a:ext cx="685800" cy="666750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66 0.00865 L -1.44166 0.00865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6F49C-6191-4502-AB38-7E6FE9D5A736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B5E66-6739-4B46-9053-0BE9C26E319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2400" y="76200"/>
            <a:ext cx="8153400" cy="4933950"/>
            <a:chOff x="0" y="0"/>
            <a:chExt cx="9144000" cy="6858000"/>
          </a:xfrm>
        </p:grpSpPr>
        <p:sp>
          <p:nvSpPr>
            <p:cNvPr id="3" name="Oval 2"/>
            <p:cNvSpPr/>
            <p:nvPr/>
          </p:nvSpPr>
          <p:spPr>
            <a:xfrm>
              <a:off x="7391400" y="2133600"/>
              <a:ext cx="1600200" cy="1600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E</a:t>
              </a:r>
              <a:endParaRPr lang="en-US" sz="6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itchFamily="8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softEdge rad="317500"/>
            </a:effectLst>
            <a:scene3d>
              <a:camera prst="perspectiveContrastingRightFacing"/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152400" y="2133600"/>
              <a:ext cx="1600200" cy="1600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E</a:t>
              </a:r>
              <a:endParaRPr lang="en-US" sz="6600" dirty="0">
                <a:latin typeface="Broadway" pitchFamily="82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514600" y="2133600"/>
              <a:ext cx="1600200" cy="16002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U</a:t>
              </a:r>
              <a:endParaRPr lang="en-US" sz="6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itchFamily="82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029200" y="2133600"/>
              <a:ext cx="1600200" cy="16002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A</a:t>
              </a:r>
              <a:endParaRPr lang="en-US" sz="6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itchFamily="82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248400" y="2133600"/>
              <a:ext cx="1600200" cy="1600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T</a:t>
              </a:r>
              <a:endParaRPr lang="en-US" sz="6600" dirty="0">
                <a:latin typeface="Broadway" pitchFamily="82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295400" y="2133600"/>
              <a:ext cx="1600200" cy="16002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D</a:t>
              </a:r>
              <a:endParaRPr lang="en-US" sz="6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itchFamily="82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3810000" y="2133600"/>
              <a:ext cx="1600200" cy="1600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C</a:t>
              </a:r>
              <a:endParaRPr lang="en-US" sz="6600" dirty="0">
                <a:latin typeface="Broadway" pitchFamily="82" charset="0"/>
              </a:endParaRPr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l">
              <a:lnSpc>
                <a:spcPct val="160000"/>
              </a:lnSpc>
            </a:pPr>
            <a:r>
              <a:rPr lang="en-US" sz="2800" dirty="0" err="1" smtClean="0">
                <a:solidFill>
                  <a:schemeClr val="tx1"/>
                </a:solidFill>
                <a:latin typeface="Comic Sans MS" pitchFamily="66" charset="0"/>
              </a:rPr>
              <a:t>Gangguan</a:t>
            </a:r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 Mood</a:t>
            </a: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	</a:t>
            </a:r>
            <a:r>
              <a:rPr lang="en-US" sz="1900" dirty="0" err="1" smtClean="0">
                <a:solidFill>
                  <a:schemeClr val="tx1"/>
                </a:solidFill>
              </a:rPr>
              <a:t>Gangguan</a:t>
            </a:r>
            <a:r>
              <a:rPr lang="en-US" sz="1900" dirty="0" smtClean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suasana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perasaan</a:t>
            </a:r>
            <a:r>
              <a:rPr lang="en-US" sz="1900" dirty="0">
                <a:solidFill>
                  <a:schemeClr val="tx1"/>
                </a:solidFill>
              </a:rPr>
              <a:t> (</a:t>
            </a:r>
            <a:r>
              <a:rPr lang="en-US" sz="1900" dirty="0" err="1">
                <a:solidFill>
                  <a:schemeClr val="tx1"/>
                </a:solidFill>
              </a:rPr>
              <a:t>gangguan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afektif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atau</a:t>
            </a:r>
            <a:r>
              <a:rPr lang="en-US" sz="1900" dirty="0">
                <a:solidFill>
                  <a:schemeClr val="tx1"/>
                </a:solidFill>
              </a:rPr>
              <a:t> mood) </a:t>
            </a:r>
            <a:r>
              <a:rPr lang="en-US" sz="1900" dirty="0" err="1">
                <a:solidFill>
                  <a:schemeClr val="tx1"/>
                </a:solidFill>
              </a:rPr>
              <a:t>merupakan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sekelompok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gambaran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klinis</a:t>
            </a:r>
            <a:r>
              <a:rPr lang="en-US" sz="1900" dirty="0">
                <a:solidFill>
                  <a:schemeClr val="tx1"/>
                </a:solidFill>
              </a:rPr>
              <a:t> yang </a:t>
            </a:r>
            <a:r>
              <a:rPr lang="en-US" sz="1900" dirty="0" err="1">
                <a:solidFill>
                  <a:schemeClr val="tx1"/>
                </a:solidFill>
              </a:rPr>
              <a:t>ditandai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dengan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berkurang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atau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hilangnya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kontrol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emosi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pengendalian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diri</a:t>
            </a:r>
            <a:r>
              <a:rPr lang="en-US" sz="1900" dirty="0">
                <a:solidFill>
                  <a:schemeClr val="tx1"/>
                </a:solidFill>
              </a:rPr>
              <a:t>. </a:t>
            </a:r>
            <a:endParaRPr lang="en-US" sz="1900" dirty="0" smtClean="0">
              <a:solidFill>
                <a:schemeClr val="tx1"/>
              </a:solidFill>
            </a:endParaRPr>
          </a:p>
          <a:p>
            <a:pPr algn="just"/>
            <a:r>
              <a:rPr lang="en-US" sz="1900" dirty="0" smtClean="0">
                <a:solidFill>
                  <a:schemeClr val="tx1"/>
                </a:solidFill>
              </a:rPr>
              <a:t>	</a:t>
            </a:r>
            <a:r>
              <a:rPr lang="en-US" sz="1900" dirty="0" err="1" smtClean="0">
                <a:solidFill>
                  <a:schemeClr val="tx1"/>
                </a:solidFill>
              </a:rPr>
              <a:t>Perubahan</a:t>
            </a:r>
            <a:r>
              <a:rPr lang="en-US" sz="1900" dirty="0" smtClean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afek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ini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biasanya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disertai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dengan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suatu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perubahan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pada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kesleuruhan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tingkat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aktivitas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kehidupan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kebanyakan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gejala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lainnya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adalah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sekunder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terhadap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perubahan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itu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  <a:r>
              <a:rPr lang="en-US" sz="1900" dirty="0" err="1">
                <a:solidFill>
                  <a:schemeClr val="tx1"/>
                </a:solidFill>
              </a:rPr>
              <a:t>atau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mudah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dipahami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hubungannya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dengan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perubahan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tersebut</a:t>
            </a:r>
            <a:r>
              <a:rPr lang="en-US" sz="1900" dirty="0">
                <a:solidFill>
                  <a:schemeClr val="tx1"/>
                </a:solidFill>
              </a:rPr>
              <a:t>. </a:t>
            </a:r>
            <a:endParaRPr lang="en-US" sz="1900" dirty="0" smtClean="0">
              <a:solidFill>
                <a:schemeClr val="tx1"/>
              </a:solidFill>
            </a:endParaRPr>
          </a:p>
          <a:p>
            <a:pPr algn="just"/>
            <a:r>
              <a:rPr lang="en-US" sz="1900" dirty="0" smtClean="0">
                <a:solidFill>
                  <a:schemeClr val="tx1"/>
                </a:solidFill>
              </a:rPr>
              <a:t>	</a:t>
            </a:r>
            <a:r>
              <a:rPr lang="en-US" sz="1900" dirty="0" err="1" smtClean="0">
                <a:solidFill>
                  <a:schemeClr val="tx1"/>
                </a:solidFill>
              </a:rPr>
              <a:t>Gangguan</a:t>
            </a:r>
            <a:r>
              <a:rPr lang="en-US" sz="1900" dirty="0" smtClean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afektif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ini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dapat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berupa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depresi</a:t>
            </a:r>
            <a:r>
              <a:rPr lang="en-US" sz="1900" dirty="0">
                <a:solidFill>
                  <a:schemeClr val="tx1"/>
                </a:solidFill>
              </a:rPr>
              <a:t>, mania </a:t>
            </a:r>
            <a:r>
              <a:rPr lang="en-US" sz="1900" dirty="0" err="1">
                <a:solidFill>
                  <a:schemeClr val="tx1"/>
                </a:solidFill>
              </a:rPr>
              <a:t>atau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campuran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keduanya</a:t>
            </a:r>
            <a:r>
              <a:rPr lang="en-US" sz="1900" dirty="0">
                <a:solidFill>
                  <a:schemeClr val="tx1"/>
                </a:solidFill>
              </a:rPr>
              <a:t> bipolar. </a:t>
            </a:r>
            <a:r>
              <a:rPr lang="en-US" sz="1900" dirty="0" err="1">
                <a:solidFill>
                  <a:schemeClr val="tx1"/>
                </a:solidFill>
              </a:rPr>
              <a:t>Pada</a:t>
            </a:r>
            <a:r>
              <a:rPr lang="en-US" sz="1900" dirty="0">
                <a:solidFill>
                  <a:schemeClr val="tx1"/>
                </a:solidFill>
              </a:rPr>
              <a:t> DSM-IV-TR </a:t>
            </a:r>
            <a:r>
              <a:rPr lang="en-US" sz="1900" dirty="0" err="1">
                <a:solidFill>
                  <a:schemeClr val="tx1"/>
                </a:solidFill>
              </a:rPr>
              <a:t>mencantumkan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dua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jenis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utama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gangguan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afektif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yaitu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  <a:r>
              <a:rPr lang="en-US" sz="1900" dirty="0" err="1">
                <a:solidFill>
                  <a:schemeClr val="tx1"/>
                </a:solidFill>
              </a:rPr>
              <a:t>depresi</a:t>
            </a:r>
            <a:r>
              <a:rPr lang="en-US" sz="1900" dirty="0">
                <a:solidFill>
                  <a:schemeClr val="tx1"/>
                </a:solidFill>
              </a:rPr>
              <a:t> mayor (</a:t>
            </a:r>
            <a:r>
              <a:rPr lang="en-US" sz="1900" dirty="0" err="1">
                <a:solidFill>
                  <a:schemeClr val="tx1"/>
                </a:solidFill>
              </a:rPr>
              <a:t>unipolar</a:t>
            </a:r>
            <a:r>
              <a:rPr lang="en-US" sz="1900" dirty="0">
                <a:solidFill>
                  <a:schemeClr val="tx1"/>
                </a:solidFill>
              </a:rPr>
              <a:t>) </a:t>
            </a:r>
            <a:r>
              <a:rPr lang="en-US" sz="1900" dirty="0" err="1">
                <a:solidFill>
                  <a:schemeClr val="tx1"/>
                </a:solidFill>
              </a:rPr>
              <a:t>dan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gangguan</a:t>
            </a:r>
            <a:r>
              <a:rPr lang="en-US" sz="1900" dirty="0">
                <a:solidFill>
                  <a:schemeClr val="tx1"/>
                </a:solidFill>
              </a:rPr>
              <a:t> bipolar.</a:t>
            </a:r>
          </a:p>
          <a:p>
            <a:pPr algn="l"/>
            <a:endParaRPr lang="en-US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524000" y="1884362"/>
            <a:ext cx="6019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47800" y="1276350"/>
            <a:ext cx="6248400" cy="3867150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ct val="160000"/>
              </a:lnSpc>
            </a:pPr>
            <a:r>
              <a:rPr lang="en-US" sz="4700" dirty="0" smtClean="0">
                <a:solidFill>
                  <a:schemeClr val="tx1"/>
                </a:solidFill>
                <a:latin typeface="Comic Sans MS" pitchFamily="66" charset="0"/>
              </a:rPr>
              <a:t>~</a:t>
            </a:r>
            <a:r>
              <a:rPr lang="en-US" sz="4700" dirty="0" err="1" smtClean="0">
                <a:solidFill>
                  <a:schemeClr val="tx1"/>
                </a:solidFill>
                <a:latin typeface="Comic Sans MS" pitchFamily="66" charset="0"/>
              </a:rPr>
              <a:t>Depresi</a:t>
            </a:r>
            <a:r>
              <a:rPr lang="en-US" sz="4700" dirty="0" smtClean="0">
                <a:solidFill>
                  <a:schemeClr val="tx1"/>
                </a:solidFill>
                <a:latin typeface="Comic Sans MS" pitchFamily="66" charset="0"/>
              </a:rPr>
              <a:t>~</a:t>
            </a:r>
          </a:p>
          <a:p>
            <a:pPr algn="just">
              <a:lnSpc>
                <a:spcPct val="120000"/>
              </a:lnSpc>
            </a:pPr>
            <a:r>
              <a:rPr lang="en-US" sz="2600" dirty="0" smtClean="0">
                <a:solidFill>
                  <a:schemeClr val="tx1"/>
                </a:solidFill>
              </a:rPr>
              <a:t>	</a:t>
            </a:r>
          </a:p>
          <a:p>
            <a:pPr algn="just">
              <a:lnSpc>
                <a:spcPct val="120000"/>
              </a:lnSpc>
            </a:pPr>
            <a:r>
              <a:rPr lang="en-US" sz="2600" dirty="0">
                <a:solidFill>
                  <a:schemeClr val="tx1"/>
                </a:solidFill>
              </a:rPr>
              <a:t>	</a:t>
            </a:r>
            <a:r>
              <a:rPr lang="en-US" sz="3300" dirty="0" err="1" smtClean="0">
                <a:solidFill>
                  <a:schemeClr val="tx1"/>
                </a:solidFill>
              </a:rPr>
              <a:t>Depresi</a:t>
            </a:r>
            <a:r>
              <a:rPr lang="en-US" sz="3300" dirty="0" smtClean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merupakan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kondisi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emosional</a:t>
            </a:r>
            <a:r>
              <a:rPr lang="en-US" sz="3300" dirty="0">
                <a:solidFill>
                  <a:schemeClr val="tx1"/>
                </a:solidFill>
              </a:rPr>
              <a:t> yang </a:t>
            </a:r>
            <a:r>
              <a:rPr lang="en-US" sz="3300" dirty="0" err="1">
                <a:solidFill>
                  <a:schemeClr val="tx1"/>
                </a:solidFill>
              </a:rPr>
              <a:t>biasanya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ditandai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dengan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kesedihan</a:t>
            </a:r>
            <a:r>
              <a:rPr lang="en-US" sz="3300" dirty="0">
                <a:solidFill>
                  <a:schemeClr val="tx1"/>
                </a:solidFill>
              </a:rPr>
              <a:t> yang </a:t>
            </a:r>
            <a:r>
              <a:rPr lang="en-US" sz="3300" dirty="0" err="1">
                <a:solidFill>
                  <a:schemeClr val="tx1"/>
                </a:solidFill>
              </a:rPr>
              <a:t>amat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sangat</a:t>
            </a:r>
            <a:r>
              <a:rPr lang="en-US" sz="3300" dirty="0">
                <a:solidFill>
                  <a:schemeClr val="tx1"/>
                </a:solidFill>
              </a:rPr>
              <a:t>, </a:t>
            </a:r>
            <a:r>
              <a:rPr lang="en-US" sz="3300" dirty="0" err="1">
                <a:solidFill>
                  <a:schemeClr val="tx1"/>
                </a:solidFill>
              </a:rPr>
              <a:t>perasaan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tidak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berarti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dan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bersalah</a:t>
            </a:r>
            <a:r>
              <a:rPr lang="en-US" sz="3300" dirty="0">
                <a:solidFill>
                  <a:schemeClr val="tx1"/>
                </a:solidFill>
              </a:rPr>
              <a:t>, </a:t>
            </a:r>
            <a:r>
              <a:rPr lang="en-US" sz="3300" dirty="0" err="1">
                <a:solidFill>
                  <a:schemeClr val="tx1"/>
                </a:solidFill>
              </a:rPr>
              <a:t>menarik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diri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dari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orang</a:t>
            </a:r>
            <a:r>
              <a:rPr lang="en-US" sz="3300" dirty="0">
                <a:solidFill>
                  <a:schemeClr val="tx1"/>
                </a:solidFill>
              </a:rPr>
              <a:t> lain, </a:t>
            </a:r>
            <a:r>
              <a:rPr lang="en-US" sz="3300" dirty="0" err="1">
                <a:solidFill>
                  <a:schemeClr val="tx1"/>
                </a:solidFill>
              </a:rPr>
              <a:t>dan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tidak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dapat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tidur</a:t>
            </a:r>
            <a:r>
              <a:rPr lang="en-US" sz="3300" dirty="0">
                <a:solidFill>
                  <a:schemeClr val="tx1"/>
                </a:solidFill>
              </a:rPr>
              <a:t>, </a:t>
            </a:r>
            <a:r>
              <a:rPr lang="en-US" sz="3300" dirty="0" err="1">
                <a:solidFill>
                  <a:schemeClr val="tx1"/>
                </a:solidFill>
              </a:rPr>
              <a:t>kehilangan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selera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makan</a:t>
            </a:r>
            <a:r>
              <a:rPr lang="en-US" sz="3300" dirty="0">
                <a:solidFill>
                  <a:schemeClr val="tx1"/>
                </a:solidFill>
              </a:rPr>
              <a:t>, </a:t>
            </a:r>
            <a:r>
              <a:rPr lang="en-US" sz="3300" dirty="0" err="1">
                <a:solidFill>
                  <a:schemeClr val="tx1"/>
                </a:solidFill>
              </a:rPr>
              <a:t>hasrat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seksual</a:t>
            </a:r>
            <a:r>
              <a:rPr lang="en-US" sz="3300" dirty="0">
                <a:solidFill>
                  <a:schemeClr val="tx1"/>
                </a:solidFill>
              </a:rPr>
              <a:t>, </a:t>
            </a:r>
            <a:r>
              <a:rPr lang="en-US" sz="3300" dirty="0" err="1">
                <a:solidFill>
                  <a:schemeClr val="tx1"/>
                </a:solidFill>
              </a:rPr>
              <a:t>dan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minat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serta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kesenangan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dalam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aktivitas</a:t>
            </a:r>
            <a:r>
              <a:rPr lang="en-US" sz="3300" dirty="0">
                <a:solidFill>
                  <a:schemeClr val="tx1"/>
                </a:solidFill>
              </a:rPr>
              <a:t> yang </a:t>
            </a:r>
            <a:r>
              <a:rPr lang="en-US" sz="3300" dirty="0" err="1">
                <a:solidFill>
                  <a:schemeClr val="tx1"/>
                </a:solidFill>
              </a:rPr>
              <a:t>biasa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dilakukan</a:t>
            </a:r>
            <a:r>
              <a:rPr lang="en-US" sz="3300" dirty="0">
                <a:solidFill>
                  <a:schemeClr val="tx1"/>
                </a:solidFill>
              </a:rPr>
              <a:t>. </a:t>
            </a:r>
            <a:endParaRPr lang="en-US" sz="33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sz="3300" dirty="0" smtClean="0">
                <a:solidFill>
                  <a:schemeClr val="tx1"/>
                </a:solidFill>
              </a:rPr>
              <a:t>	</a:t>
            </a:r>
            <a:r>
              <a:rPr lang="en-US" sz="3300" dirty="0" err="1" smtClean="0">
                <a:solidFill>
                  <a:schemeClr val="tx1"/>
                </a:solidFill>
              </a:rPr>
              <a:t>Depresi</a:t>
            </a:r>
            <a:r>
              <a:rPr lang="en-US" sz="3300" dirty="0" smtClean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sering</a:t>
            </a:r>
            <a:r>
              <a:rPr lang="en-US" sz="3300" dirty="0">
                <a:solidFill>
                  <a:schemeClr val="tx1"/>
                </a:solidFill>
              </a:rPr>
              <a:t> kali </a:t>
            </a:r>
            <a:r>
              <a:rPr lang="en-US" sz="3300" dirty="0" err="1">
                <a:solidFill>
                  <a:schemeClr val="tx1"/>
                </a:solidFill>
              </a:rPr>
              <a:t>berhubungan</a:t>
            </a:r>
            <a:r>
              <a:rPr lang="en-US" sz="3300" dirty="0">
                <a:solidFill>
                  <a:schemeClr val="tx1"/>
                </a:solidFill>
              </a:rPr>
              <a:t>, </a:t>
            </a:r>
            <a:r>
              <a:rPr lang="en-US" sz="3300" dirty="0" err="1">
                <a:solidFill>
                  <a:schemeClr val="tx1"/>
                </a:solidFill>
              </a:rPr>
              <a:t>atau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komorbid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dengan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berbagai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masalah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psikologi</a:t>
            </a:r>
            <a:r>
              <a:rPr lang="en-US" sz="3300" dirty="0">
                <a:solidFill>
                  <a:schemeClr val="tx1"/>
                </a:solidFill>
              </a:rPr>
              <a:t> lain, </a:t>
            </a:r>
            <a:r>
              <a:rPr lang="en-US" sz="3300" dirty="0" err="1">
                <a:solidFill>
                  <a:schemeClr val="tx1"/>
                </a:solidFill>
              </a:rPr>
              <a:t>seperti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serangan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panik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penyalahgunaan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zat</a:t>
            </a:r>
            <a:r>
              <a:rPr lang="en-US" sz="3300" dirty="0">
                <a:solidFill>
                  <a:schemeClr val="tx1"/>
                </a:solidFill>
              </a:rPr>
              <a:t>, </a:t>
            </a:r>
            <a:r>
              <a:rPr lang="en-US" sz="3300" dirty="0" err="1">
                <a:solidFill>
                  <a:schemeClr val="tx1"/>
                </a:solidFill>
              </a:rPr>
              <a:t>disfungsi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seksual</a:t>
            </a:r>
            <a:r>
              <a:rPr lang="en-US" sz="3300" dirty="0">
                <a:solidFill>
                  <a:schemeClr val="tx1"/>
                </a:solidFill>
              </a:rPr>
              <a:t>, </a:t>
            </a:r>
            <a:r>
              <a:rPr lang="en-US" sz="3300" dirty="0" err="1">
                <a:solidFill>
                  <a:schemeClr val="tx1"/>
                </a:solidFill>
              </a:rPr>
              <a:t>dan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gangguan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kepribadian</a:t>
            </a:r>
            <a:r>
              <a:rPr lang="en-US" sz="3300" dirty="0" smtClean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0" y="1885950"/>
            <a:ext cx="6019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l">
              <a:lnSpc>
                <a:spcPct val="160000"/>
              </a:lnSpc>
            </a:pPr>
            <a:r>
              <a:rPr lang="en-US" sz="3700" dirty="0" smtClean="0">
                <a:solidFill>
                  <a:schemeClr val="tx1"/>
                </a:solidFill>
                <a:latin typeface="Comic Sans MS" pitchFamily="66" charset="0"/>
              </a:rPr>
              <a:t>~Mania~</a:t>
            </a:r>
            <a:endParaRPr lang="en-US" sz="37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sz="2600" dirty="0">
                <a:solidFill>
                  <a:schemeClr val="tx1"/>
                </a:solidFill>
              </a:rPr>
              <a:t>	</a:t>
            </a:r>
            <a:r>
              <a:rPr lang="en-US" sz="2600" dirty="0" smtClean="0"/>
              <a:t> </a:t>
            </a:r>
            <a:r>
              <a:rPr lang="en-US" sz="2600" dirty="0">
                <a:solidFill>
                  <a:schemeClr val="tx1"/>
                </a:solidFill>
              </a:rPr>
              <a:t>Mania </a:t>
            </a:r>
            <a:r>
              <a:rPr lang="en-US" sz="2600" dirty="0" err="1">
                <a:solidFill>
                  <a:schemeClr val="tx1"/>
                </a:solidFill>
              </a:rPr>
              <a:t>adalah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kondisi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emosional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atau</a:t>
            </a:r>
            <a:r>
              <a:rPr lang="en-US" sz="2600" dirty="0">
                <a:solidFill>
                  <a:schemeClr val="tx1"/>
                </a:solidFill>
              </a:rPr>
              <a:t> mood yang </a:t>
            </a:r>
            <a:r>
              <a:rPr lang="en-US" sz="2600" dirty="0" err="1">
                <a:solidFill>
                  <a:schemeClr val="tx1"/>
                </a:solidFill>
              </a:rPr>
              <a:t>intens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namun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merupakan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kegembiraan</a:t>
            </a:r>
            <a:r>
              <a:rPr lang="en-US" sz="2600" dirty="0">
                <a:solidFill>
                  <a:schemeClr val="tx1"/>
                </a:solidFill>
              </a:rPr>
              <a:t> yang </a:t>
            </a:r>
            <a:r>
              <a:rPr lang="en-US" sz="2600" dirty="0" err="1">
                <a:solidFill>
                  <a:schemeClr val="tx1"/>
                </a:solidFill>
              </a:rPr>
              <a:t>amat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sangat</a:t>
            </a:r>
            <a:r>
              <a:rPr lang="en-US" sz="2600" dirty="0">
                <a:solidFill>
                  <a:schemeClr val="tx1"/>
                </a:solidFill>
              </a:rPr>
              <a:t> yang </a:t>
            </a:r>
            <a:r>
              <a:rPr lang="en-US" sz="2600" dirty="0" err="1">
                <a:solidFill>
                  <a:schemeClr val="tx1"/>
                </a:solidFill>
              </a:rPr>
              <a:t>tidak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beralasan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atau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mudah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tersinggung</a:t>
            </a:r>
            <a:r>
              <a:rPr lang="en-US" sz="2600" dirty="0">
                <a:solidFill>
                  <a:schemeClr val="tx1"/>
                </a:solidFill>
              </a:rPr>
              <a:t> yang </a:t>
            </a:r>
            <a:r>
              <a:rPr lang="en-US" sz="2600" dirty="0" err="1">
                <a:solidFill>
                  <a:schemeClr val="tx1"/>
                </a:solidFill>
              </a:rPr>
              <a:t>disertai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hiperaktivitas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banyak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bicara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pikiran</a:t>
            </a:r>
            <a:r>
              <a:rPr lang="en-US" sz="2600" dirty="0">
                <a:solidFill>
                  <a:schemeClr val="tx1"/>
                </a:solidFill>
              </a:rPr>
              <a:t> yang </a:t>
            </a:r>
            <a:r>
              <a:rPr lang="en-US" sz="2600" dirty="0" err="1">
                <a:solidFill>
                  <a:schemeClr val="tx1"/>
                </a:solidFill>
              </a:rPr>
              <a:t>melompat-lompat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perhatian</a:t>
            </a:r>
            <a:r>
              <a:rPr lang="en-US" sz="2600" dirty="0">
                <a:solidFill>
                  <a:schemeClr val="tx1"/>
                </a:solidFill>
              </a:rPr>
              <a:t> yang </a:t>
            </a:r>
            <a:r>
              <a:rPr lang="en-US" sz="2600" dirty="0" err="1">
                <a:solidFill>
                  <a:schemeClr val="tx1"/>
                </a:solidFill>
              </a:rPr>
              <a:t>mudah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teralih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dan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rencana</a:t>
            </a:r>
            <a:r>
              <a:rPr lang="en-US" sz="2600" dirty="0">
                <a:solidFill>
                  <a:schemeClr val="tx1"/>
                </a:solidFill>
              </a:rPr>
              <a:t> yang </a:t>
            </a:r>
            <a:r>
              <a:rPr lang="en-US" sz="2600" dirty="0" err="1">
                <a:solidFill>
                  <a:schemeClr val="tx1"/>
                </a:solidFill>
              </a:rPr>
              <a:t>tidak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praktis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serta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kebesaran</a:t>
            </a:r>
            <a:r>
              <a:rPr lang="en-US" sz="2600" dirty="0">
                <a:solidFill>
                  <a:schemeClr val="tx1"/>
                </a:solidFill>
              </a:rPr>
              <a:t> (</a:t>
            </a:r>
            <a:r>
              <a:rPr lang="en-US" sz="2600" i="1" dirty="0">
                <a:solidFill>
                  <a:schemeClr val="tx1"/>
                </a:solidFill>
              </a:rPr>
              <a:t>grandiose</a:t>
            </a:r>
            <a:r>
              <a:rPr lang="en-US" sz="2600" dirty="0" smtClean="0">
                <a:solidFill>
                  <a:schemeClr val="tx1"/>
                </a:solidFill>
              </a:rPr>
              <a:t>).</a:t>
            </a:r>
            <a:endParaRPr lang="en-US" sz="33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sz="3300" dirty="0" smtClean="0">
                <a:solidFill>
                  <a:schemeClr val="tx1"/>
                </a:solidFill>
              </a:rPr>
              <a:t>	</a:t>
            </a:r>
            <a:r>
              <a:rPr lang="en-US" sz="2400" dirty="0"/>
              <a:t> </a:t>
            </a:r>
            <a:r>
              <a:rPr lang="en-US" sz="2600" dirty="0" err="1">
                <a:solidFill>
                  <a:schemeClr val="tx1"/>
                </a:solidFill>
              </a:rPr>
              <a:t>Orang</a:t>
            </a:r>
            <a:r>
              <a:rPr lang="en-US" sz="2600" dirty="0">
                <a:solidFill>
                  <a:schemeClr val="tx1"/>
                </a:solidFill>
              </a:rPr>
              <a:t> yang </a:t>
            </a:r>
            <a:r>
              <a:rPr lang="en-US" sz="2600" dirty="0" err="1">
                <a:solidFill>
                  <a:schemeClr val="tx1"/>
                </a:solidFill>
              </a:rPr>
              <a:t>berada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dalam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suatu</a:t>
            </a:r>
            <a:r>
              <a:rPr lang="en-US" sz="2600" dirty="0">
                <a:solidFill>
                  <a:schemeClr val="tx1"/>
                </a:solidFill>
              </a:rPr>
              <a:t> episode </a:t>
            </a:r>
            <a:r>
              <a:rPr lang="en-US" sz="2600" dirty="0" err="1">
                <a:solidFill>
                  <a:schemeClr val="tx1"/>
                </a:solidFill>
              </a:rPr>
              <a:t>manik</a:t>
            </a:r>
            <a:r>
              <a:rPr lang="en-US" sz="2600" dirty="0">
                <a:solidFill>
                  <a:schemeClr val="tx1"/>
                </a:solidFill>
              </a:rPr>
              <a:t>, yang </a:t>
            </a:r>
            <a:r>
              <a:rPr lang="en-US" sz="2600" dirty="0" err="1">
                <a:solidFill>
                  <a:schemeClr val="tx1"/>
                </a:solidFill>
              </a:rPr>
              <a:t>dapat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berlangsung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beberapa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hari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hingga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beberapa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bulan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dapat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segera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dikenali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melalui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rentetan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kata-kata</a:t>
            </a:r>
            <a:r>
              <a:rPr lang="en-US" sz="2600" dirty="0">
                <a:solidFill>
                  <a:schemeClr val="tx1"/>
                </a:solidFill>
              </a:rPr>
              <a:t> yang </a:t>
            </a:r>
            <a:r>
              <a:rPr lang="en-US" sz="2600" dirty="0" err="1">
                <a:solidFill>
                  <a:schemeClr val="tx1"/>
                </a:solidFill>
              </a:rPr>
              <a:t>diucapkan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dengan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keras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dan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tanpa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henti</a:t>
            </a:r>
            <a:endParaRPr lang="en-US" sz="2600" dirty="0" smtClean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600200" y="1884362"/>
            <a:ext cx="59436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l">
              <a:lnSpc>
                <a:spcPct val="160000"/>
              </a:lnSpc>
            </a:pPr>
            <a:r>
              <a:rPr lang="en-US" sz="3700" dirty="0" smtClean="0">
                <a:solidFill>
                  <a:schemeClr val="tx1"/>
                </a:solidFill>
                <a:latin typeface="Comic Sans MS" pitchFamily="66" charset="0"/>
              </a:rPr>
              <a:t>~Bipolar~</a:t>
            </a:r>
            <a:endParaRPr lang="en-US" sz="37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sz="2600" dirty="0">
                <a:solidFill>
                  <a:schemeClr val="tx1"/>
                </a:solidFill>
              </a:rPr>
              <a:t>	 </a:t>
            </a:r>
            <a:r>
              <a:rPr lang="en-US" sz="2000" dirty="0" err="1">
                <a:solidFill>
                  <a:schemeClr val="tx1"/>
                </a:solidFill>
              </a:rPr>
              <a:t>Gangguan</a:t>
            </a:r>
            <a:r>
              <a:rPr lang="en-US" sz="2000" dirty="0">
                <a:solidFill>
                  <a:schemeClr val="tx1"/>
                </a:solidFill>
              </a:rPr>
              <a:t> bipolar I </a:t>
            </a:r>
            <a:r>
              <a:rPr lang="en-US" sz="2000" dirty="0" err="1">
                <a:solidFill>
                  <a:schemeClr val="tx1"/>
                </a:solidFill>
              </a:rPr>
              <a:t>sebagai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gangguan</a:t>
            </a:r>
            <a:r>
              <a:rPr lang="en-US" sz="2000" dirty="0">
                <a:solidFill>
                  <a:schemeClr val="tx1"/>
                </a:solidFill>
              </a:rPr>
              <a:t> yang </a:t>
            </a:r>
            <a:r>
              <a:rPr lang="en-US" sz="2000" dirty="0" err="1">
                <a:solidFill>
                  <a:schemeClr val="tx1"/>
                </a:solidFill>
              </a:rPr>
              <a:t>mencakup</a:t>
            </a:r>
            <a:r>
              <a:rPr lang="en-US" sz="2000" dirty="0">
                <a:solidFill>
                  <a:schemeClr val="tx1"/>
                </a:solidFill>
              </a:rPr>
              <a:t> mania </a:t>
            </a:r>
            <a:r>
              <a:rPr lang="en-US" sz="2000" dirty="0" err="1">
                <a:solidFill>
                  <a:schemeClr val="tx1"/>
                </a:solidFill>
              </a:rPr>
              <a:t>atau</a:t>
            </a:r>
            <a:r>
              <a:rPr lang="en-US" sz="2000" dirty="0">
                <a:solidFill>
                  <a:schemeClr val="tx1"/>
                </a:solidFill>
              </a:rPr>
              <a:t> episode </a:t>
            </a:r>
            <a:r>
              <a:rPr lang="en-US" sz="2000" dirty="0" err="1">
                <a:solidFill>
                  <a:schemeClr val="tx1"/>
                </a:solidFill>
              </a:rPr>
              <a:t>campuran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dengan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simtom-simtom</a:t>
            </a:r>
            <a:r>
              <a:rPr lang="en-US" sz="2000" dirty="0">
                <a:solidFill>
                  <a:schemeClr val="tx1"/>
                </a:solidFill>
              </a:rPr>
              <a:t> mania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depresi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>
                <a:solidFill>
                  <a:schemeClr val="tx1"/>
                </a:solidFill>
              </a:rPr>
              <a:t>Sebagian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beesar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orang</a:t>
            </a:r>
            <a:r>
              <a:rPr lang="en-US" sz="2000" dirty="0">
                <a:solidFill>
                  <a:schemeClr val="tx1"/>
                </a:solidFill>
              </a:rPr>
              <a:t> yang </a:t>
            </a:r>
            <a:r>
              <a:rPr lang="en-US" sz="2000" dirty="0" err="1">
                <a:solidFill>
                  <a:schemeClr val="tx1"/>
                </a:solidFill>
              </a:rPr>
              <a:t>mengalami</a:t>
            </a:r>
            <a:r>
              <a:rPr lang="en-US" sz="2000" dirty="0">
                <a:solidFill>
                  <a:schemeClr val="tx1"/>
                </a:solidFill>
              </a:rPr>
              <a:t> mania, </a:t>
            </a:r>
            <a:r>
              <a:rPr lang="en-US" sz="2000" dirty="0" err="1">
                <a:solidFill>
                  <a:schemeClr val="tx1"/>
                </a:solidFill>
              </a:rPr>
              <a:t>setidaknya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sekali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dalam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hidup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mereka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di</a:t>
            </a:r>
            <a:r>
              <a:rPr lang="en-US" sz="2000" dirty="0">
                <a:solidFill>
                  <a:schemeClr val="tx1"/>
                </a:solidFill>
              </a:rPr>
              <a:t> lain </a:t>
            </a:r>
            <a:r>
              <a:rPr lang="en-US" sz="2000" dirty="0" err="1">
                <a:solidFill>
                  <a:schemeClr val="tx1"/>
                </a:solidFill>
              </a:rPr>
              <a:t>waktu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akan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memilki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gangguan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depresi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sz="2000" dirty="0">
                <a:solidFill>
                  <a:schemeClr val="tx1"/>
                </a:solidFill>
              </a:rPr>
              <a:t>	</a:t>
            </a:r>
            <a:r>
              <a:rPr lang="en-US" sz="2000" dirty="0" err="1" smtClean="0">
                <a:solidFill>
                  <a:schemeClr val="tx1"/>
                </a:solidFill>
              </a:rPr>
              <a:t>Kombinasi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dari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dua</a:t>
            </a:r>
            <a:r>
              <a:rPr lang="en-US" sz="2000" dirty="0">
                <a:solidFill>
                  <a:schemeClr val="tx1"/>
                </a:solidFill>
              </a:rPr>
              <a:t> episode yang </a:t>
            </a:r>
            <a:r>
              <a:rPr lang="en-US" sz="2000" dirty="0" err="1">
                <a:solidFill>
                  <a:schemeClr val="tx1"/>
                </a:solidFill>
              </a:rPr>
              <a:t>berbeda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kutub</a:t>
            </a:r>
            <a:r>
              <a:rPr lang="en-US" sz="2000" dirty="0">
                <a:solidFill>
                  <a:schemeClr val="tx1"/>
                </a:solidFill>
              </a:rPr>
              <a:t> yang </a:t>
            </a:r>
            <a:r>
              <a:rPr lang="en-US" sz="2000" dirty="0" err="1">
                <a:solidFill>
                  <a:schemeClr val="tx1"/>
                </a:solidFill>
              </a:rPr>
              <a:t>berlawanan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dari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suasana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hati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disebut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gangguan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tersebut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>
                <a:solidFill>
                  <a:schemeClr val="tx1"/>
                </a:solidFill>
              </a:rPr>
              <a:t>Jarang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terjadi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beberapa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orang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menunjukkan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fitur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dari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kedua</a:t>
            </a:r>
            <a:r>
              <a:rPr lang="en-US" sz="2000" dirty="0">
                <a:solidFill>
                  <a:schemeClr val="tx1"/>
                </a:solidFill>
              </a:rPr>
              <a:t> mania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depresi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pada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saat</a:t>
            </a:r>
            <a:r>
              <a:rPr lang="en-US" sz="2000" dirty="0">
                <a:solidFill>
                  <a:schemeClr val="tx1"/>
                </a:solidFill>
              </a:rPr>
              <a:t> yang </a:t>
            </a:r>
            <a:r>
              <a:rPr lang="en-US" sz="2000" dirty="0" err="1">
                <a:solidFill>
                  <a:schemeClr val="tx1"/>
                </a:solidFill>
              </a:rPr>
              <a:t>sama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>
                <a:solidFill>
                  <a:schemeClr val="tx1"/>
                </a:solidFill>
              </a:rPr>
              <a:t>Mereka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hiperaktif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sementara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juga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mengalami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suasana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hati</a:t>
            </a:r>
            <a:r>
              <a:rPr lang="en-US" sz="2000" dirty="0">
                <a:solidFill>
                  <a:schemeClr val="tx1"/>
                </a:solidFill>
              </a:rPr>
              <a:t> yang </a:t>
            </a:r>
            <a:r>
              <a:rPr lang="en-US" sz="2000" dirty="0" err="1">
                <a:solidFill>
                  <a:schemeClr val="tx1"/>
                </a:solidFill>
              </a:rPr>
              <a:t>depresi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en-US" sz="2600" dirty="0" smtClean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600200" y="2036762"/>
            <a:ext cx="59436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2400" y="76200"/>
            <a:ext cx="8153400" cy="4933950"/>
            <a:chOff x="0" y="0"/>
            <a:chExt cx="9144000" cy="6858000"/>
          </a:xfrm>
        </p:grpSpPr>
        <p:sp>
          <p:nvSpPr>
            <p:cNvPr id="3" name="Oval 2"/>
            <p:cNvSpPr/>
            <p:nvPr/>
          </p:nvSpPr>
          <p:spPr>
            <a:xfrm>
              <a:off x="7391400" y="2133600"/>
              <a:ext cx="1600200" cy="1600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  <a:sym typeface="Wingdings" pitchFamily="2" charset="2"/>
                </a:rPr>
                <a:t></a:t>
              </a:r>
              <a:endParaRPr lang="en-US" sz="6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itchFamily="8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softEdge rad="317500"/>
            </a:effectLst>
            <a:scene3d>
              <a:camera prst="perspectiveContrastingRightFacing"/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152400" y="2133600"/>
              <a:ext cx="1600200" cy="1600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T</a:t>
              </a:r>
              <a:endParaRPr lang="en-US" sz="6600" dirty="0">
                <a:latin typeface="Broadway" pitchFamily="82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514600" y="2133600"/>
              <a:ext cx="1600200" cy="16002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A</a:t>
              </a:r>
              <a:endParaRPr lang="en-US" sz="6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itchFamily="82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029200" y="2133600"/>
              <a:ext cx="1600200" cy="16002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K</a:t>
              </a:r>
              <a:endParaRPr lang="en-US" sz="6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itchFamily="82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248400" y="2133600"/>
              <a:ext cx="1600200" cy="1600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S</a:t>
              </a:r>
              <a:endParaRPr lang="en-US" sz="6600" dirty="0">
                <a:latin typeface="Broadway" pitchFamily="82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295400" y="2133600"/>
              <a:ext cx="1600200" cy="16002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H</a:t>
              </a:r>
              <a:endParaRPr lang="en-US" sz="6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itchFamily="82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3810000" y="2133600"/>
              <a:ext cx="1600200" cy="1600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Broadway" pitchFamily="82" charset="0"/>
                </a:rPr>
                <a:t>N</a:t>
              </a:r>
              <a:endParaRPr lang="en-US" sz="6600" dirty="0">
                <a:latin typeface="Broadway" pitchFamily="82" charset="0"/>
              </a:endParaRPr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25</Words>
  <Application>Microsoft Office PowerPoint</Application>
  <PresentationFormat>On-screen Show (16:9)</PresentationFormat>
  <Paragraphs>28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ASUS</cp:lastModifiedBy>
  <cp:revision>12</cp:revision>
  <dcterms:created xsi:type="dcterms:W3CDTF">2019-12-11T03:24:34Z</dcterms:created>
  <dcterms:modified xsi:type="dcterms:W3CDTF">2019-12-11T05:24:59Z</dcterms:modified>
</cp:coreProperties>
</file>